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Dancing Script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DancingScript-bold.fntdata"/><Relationship Id="rId16" Type="http://schemas.openxmlformats.org/officeDocument/2006/relationships/font" Target="fonts/DancingScrip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77e8052697_0_5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77e8052697_0_5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7e805269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7e805269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7e8052697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7e8052697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7e8052697_0_2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7e8052697_0_2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7e8052697_0_9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7e8052697_0_9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7e8052697_0_12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7e8052697_0_12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77e8052697_0_17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77e8052697_0_17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043f406e3_0_2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8043f406e3_0_2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8043f406e3_0_5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8043f406e3_0_5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seño personalizado 1">
  <p:cSld name="AUTOLAYOUT_1"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" name="Google Shape;52;p13"/>
          <p:cNvGrpSpPr/>
          <p:nvPr/>
        </p:nvGrpSpPr>
        <p:grpSpPr>
          <a:xfrm>
            <a:off x="0" y="0"/>
            <a:ext cx="4316700" cy="5143500"/>
            <a:chOff x="0" y="0"/>
            <a:chExt cx="4316700" cy="5143500"/>
          </a:xfrm>
        </p:grpSpPr>
        <p:sp>
          <p:nvSpPr>
            <p:cNvPr id="53" name="Google Shape;53;p13"/>
            <p:cNvSpPr/>
            <p:nvPr/>
          </p:nvSpPr>
          <p:spPr>
            <a:xfrm>
              <a:off x="0" y="0"/>
              <a:ext cx="4316700" cy="5143500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13"/>
            <p:cNvSpPr/>
            <p:nvPr/>
          </p:nvSpPr>
          <p:spPr>
            <a:xfrm>
              <a:off x="386075" y="4599625"/>
              <a:ext cx="1354500" cy="137700"/>
            </a:xfrm>
            <a:prstGeom prst="rect">
              <a:avLst/>
            </a:prstGeom>
            <a:noFill/>
            <a:ln cap="flat" cmpd="sng" w="9525">
              <a:solidFill>
                <a:srgbClr val="92C1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13"/>
            <p:cNvSpPr/>
            <p:nvPr/>
          </p:nvSpPr>
          <p:spPr>
            <a:xfrm>
              <a:off x="841363" y="4599625"/>
              <a:ext cx="142800" cy="137700"/>
            </a:xfrm>
            <a:prstGeom prst="rect">
              <a:avLst/>
            </a:prstGeom>
            <a:noFill/>
            <a:ln cap="flat" cmpd="sng" w="9525">
              <a:solidFill>
                <a:srgbClr val="92C1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1142492" y="4599625"/>
              <a:ext cx="142800" cy="137700"/>
            </a:xfrm>
            <a:prstGeom prst="rect">
              <a:avLst/>
            </a:prstGeom>
            <a:noFill/>
            <a:ln cap="flat" cmpd="sng" w="9525">
              <a:solidFill>
                <a:srgbClr val="92C1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3875425" y="381000"/>
              <a:ext cx="142800" cy="137700"/>
            </a:xfrm>
            <a:prstGeom prst="rect">
              <a:avLst/>
            </a:prstGeom>
            <a:solidFill>
              <a:srgbClr val="92C1E8"/>
            </a:solidFill>
            <a:ln cap="flat" cmpd="sng" w="9525">
              <a:solidFill>
                <a:srgbClr val="92C1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3732625" y="518700"/>
              <a:ext cx="142800" cy="137700"/>
            </a:xfrm>
            <a:prstGeom prst="rect">
              <a:avLst/>
            </a:prstGeom>
            <a:noFill/>
            <a:ln cap="flat" cmpd="sng" w="9525">
              <a:solidFill>
                <a:srgbClr val="92C1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13"/>
          <p:cNvSpPr txBox="1"/>
          <p:nvPr>
            <p:ph type="title"/>
          </p:nvPr>
        </p:nvSpPr>
        <p:spPr>
          <a:xfrm>
            <a:off x="311725" y="653326"/>
            <a:ext cx="3706500" cy="33345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>
            <a:off x="4620575" y="653325"/>
            <a:ext cx="4211700" cy="37413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84F7D"/>
              </a:buClr>
              <a:buSzPts val="1200"/>
              <a:buChar char="●"/>
              <a:defRPr sz="1200">
                <a:solidFill>
                  <a:srgbClr val="999999"/>
                </a:solidFill>
              </a:defRPr>
            </a:lvl1pPr>
            <a:lvl2pPr indent="-2921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84F7D"/>
              </a:buClr>
              <a:buSzPts val="1000"/>
              <a:buChar char="○"/>
              <a:defRPr sz="1000">
                <a:solidFill>
                  <a:srgbClr val="999999"/>
                </a:solidFill>
              </a:defRPr>
            </a:lvl2pPr>
            <a:lvl3pPr indent="-2921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84F7D"/>
              </a:buClr>
              <a:buSzPts val="1000"/>
              <a:buChar char="■"/>
              <a:defRPr sz="1000">
                <a:solidFill>
                  <a:srgbClr val="999999"/>
                </a:solidFill>
              </a:defRPr>
            </a:lvl3pPr>
            <a:lvl4pPr indent="-2921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84F7D"/>
              </a:buClr>
              <a:buSzPts val="1000"/>
              <a:buChar char="●"/>
              <a:defRPr sz="1000">
                <a:solidFill>
                  <a:srgbClr val="999999"/>
                </a:solidFill>
              </a:defRPr>
            </a:lvl4pPr>
            <a:lvl5pPr indent="-2921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84F7D"/>
              </a:buClr>
              <a:buSzPts val="1000"/>
              <a:buChar char="○"/>
              <a:defRPr sz="1000">
                <a:solidFill>
                  <a:srgbClr val="999999"/>
                </a:solidFill>
              </a:defRPr>
            </a:lvl5pPr>
            <a:lvl6pPr indent="-2921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84F7D"/>
              </a:buClr>
              <a:buSzPts val="1000"/>
              <a:buChar char="■"/>
              <a:defRPr sz="1000">
                <a:solidFill>
                  <a:srgbClr val="999999"/>
                </a:solidFill>
              </a:defRPr>
            </a:lvl6pPr>
            <a:lvl7pPr indent="-2921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84F7D"/>
              </a:buClr>
              <a:buSzPts val="1000"/>
              <a:buChar char="●"/>
              <a:defRPr sz="1000">
                <a:solidFill>
                  <a:srgbClr val="999999"/>
                </a:solidFill>
              </a:defRPr>
            </a:lvl7pPr>
            <a:lvl8pPr indent="-2921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84F7D"/>
              </a:buClr>
              <a:buSzPts val="1000"/>
              <a:buChar char="○"/>
              <a:defRPr sz="1000">
                <a:solidFill>
                  <a:srgbClr val="999999"/>
                </a:solidFill>
              </a:defRPr>
            </a:lvl8pPr>
            <a:lvl9pPr indent="-2921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284F7D"/>
              </a:buClr>
              <a:buSzPts val="1000"/>
              <a:buChar char="■"/>
              <a:defRPr sz="1000">
                <a:solidFill>
                  <a:srgbClr val="999999"/>
                </a:solidFill>
              </a:defRPr>
            </a:lvl9pPr>
          </a:lstStyle>
          <a:p/>
        </p:txBody>
      </p:sp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seño personalizado">
  <p:cSld name="AUTOLAYOUT_2">
    <p:bg>
      <p:bgPr>
        <a:solidFill>
          <a:srgbClr val="FFFFFF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4574400" y="0"/>
            <a:ext cx="4569600" cy="51435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5323050" y="555900"/>
            <a:ext cx="3075000" cy="4031700"/>
          </a:xfrm>
          <a:prstGeom prst="rect">
            <a:avLst/>
          </a:prstGeom>
          <a:solidFill>
            <a:srgbClr val="999999"/>
          </a:solidFill>
          <a:ln cap="flat" cmpd="sng" w="9525">
            <a:solidFill>
              <a:srgbClr val="BDBDBD"/>
            </a:solidFill>
            <a:prstDash val="solid"/>
            <a:miter lim="8000"/>
            <a:headEnd len="sm" w="sm" type="none"/>
            <a:tailEnd len="sm" w="sm" type="none"/>
          </a:ln>
          <a:effectLst>
            <a:outerShdw blurRad="50800" rotWithShape="0" algn="t" dir="54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 txBox="1"/>
          <p:nvPr>
            <p:ph type="title"/>
          </p:nvPr>
        </p:nvSpPr>
        <p:spPr>
          <a:xfrm>
            <a:off x="291875" y="406900"/>
            <a:ext cx="3978000" cy="13887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rgbClr val="99999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rgbClr val="999999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rgbClr val="999999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rgbClr val="999999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rgbClr val="999999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rgbClr val="999999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rgbClr val="999999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rgbClr val="999999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rgbClr val="999999"/>
                </a:solidFill>
              </a:defRPr>
            </a:lvl9pPr>
          </a:lstStyle>
          <a:p/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291950" y="1854951"/>
            <a:ext cx="3978000" cy="25770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seño personalizado 2">
  <p:cSld name="AUTOLAYOUT_3">
    <p:bg>
      <p:bgPr>
        <a:solidFill>
          <a:srgbClr val="FFFFFF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4574400" y="0"/>
            <a:ext cx="4569600" cy="51435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/>
          <p:nvPr/>
        </p:nvSpPr>
        <p:spPr>
          <a:xfrm>
            <a:off x="5323050" y="555900"/>
            <a:ext cx="3075000" cy="4031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BDBD"/>
            </a:solidFill>
            <a:prstDash val="solid"/>
            <a:miter lim="8000"/>
            <a:headEnd len="sm" w="sm" type="none"/>
            <a:tailEnd len="sm" w="sm" type="none"/>
          </a:ln>
          <a:effectLst>
            <a:outerShdw blurRad="50800" rotWithShape="0" algn="t" dir="54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 txBox="1"/>
          <p:nvPr>
            <p:ph type="title"/>
          </p:nvPr>
        </p:nvSpPr>
        <p:spPr>
          <a:xfrm>
            <a:off x="291875" y="406900"/>
            <a:ext cx="3978000" cy="13887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291950" y="1854951"/>
            <a:ext cx="3978000" cy="25770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5" name="Google Shape;75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ctrTitle"/>
          </p:nvPr>
        </p:nvSpPr>
        <p:spPr>
          <a:xfrm>
            <a:off x="311700" y="154950"/>
            <a:ext cx="8520600" cy="84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Dancing Script"/>
                <a:ea typeface="Dancing Script"/>
                <a:cs typeface="Dancing Script"/>
                <a:sym typeface="Dancing Script"/>
              </a:rPr>
              <a:t>Ricardo Carballo Calero</a:t>
            </a:r>
            <a:endParaRPr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sp>
        <p:nvSpPr>
          <p:cNvPr id="81" name="Google Shape;81;p16"/>
          <p:cNvSpPr txBox="1"/>
          <p:nvPr>
            <p:ph idx="1" type="subTitle"/>
          </p:nvPr>
        </p:nvSpPr>
        <p:spPr>
          <a:xfrm>
            <a:off x="5143500" y="4572175"/>
            <a:ext cx="3688800" cy="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7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Laura Ares García  1ºBAC </a:t>
            </a:r>
            <a:endParaRPr sz="17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52408" y="1152450"/>
            <a:ext cx="2279817" cy="3419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55050" y="1358600"/>
            <a:ext cx="4538850" cy="255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 txBox="1"/>
          <p:nvPr>
            <p:ph idx="1" type="body"/>
          </p:nvPr>
        </p:nvSpPr>
        <p:spPr>
          <a:xfrm>
            <a:off x="311700" y="3336925"/>
            <a:ext cx="8520600" cy="13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s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Na súa memoria, un instituto de ensino secundario, un centro cultural e un prestixioso certame de narrativa e de investigación lingüística-literaria, lembran o seu nome en Ferrol. 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44" name="Google Shape;14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8950" y="245350"/>
            <a:ext cx="3875625" cy="289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311700" y="228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2200">
                <a:latin typeface="Comic Sans MS"/>
                <a:ea typeface="Comic Sans MS"/>
                <a:cs typeface="Comic Sans MS"/>
                <a:sym typeface="Comic Sans MS"/>
              </a:rPr>
              <a:t> Ferrol , 1910 - Compostela , 1990</a:t>
            </a:r>
            <a:endParaRPr sz="39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descr="Casa natal de Ricardo Carballo Calero en Ferrol" id="89" name="Google Shape;89;p17" title="Casa natal de Ricardo Carballo Calero en Ferrol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7001" y="800825"/>
            <a:ext cx="6634224" cy="3731749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 txBox="1"/>
          <p:nvPr/>
        </p:nvSpPr>
        <p:spPr>
          <a:xfrm>
            <a:off x="1078500" y="4523800"/>
            <a:ext cx="69870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700">
                <a:latin typeface="Comic Sans MS"/>
                <a:ea typeface="Comic Sans MS"/>
                <a:cs typeface="Comic Sans MS"/>
                <a:sym typeface="Comic Sans MS"/>
              </a:rPr>
              <a:t>Casa natal de Ricardo Carballo Calero en Ferrol</a:t>
            </a:r>
            <a:endParaRPr sz="17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311700" y="935575"/>
            <a:ext cx="4260300" cy="313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Ricardo Carballo Calero foi un filólogo e escritor galego, mestre de varias xeracións, licenciado en Dereito e en Filosofía e Letras pola Universidade de Santiago de Compostela e Doutor pola Universidade de Madrid. 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6" name="Google Shape;9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68850" y="154925"/>
            <a:ext cx="3005525" cy="422945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5523213" y="4384375"/>
            <a:ext cx="2896800" cy="35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Comic Sans MS"/>
                <a:ea typeface="Comic Sans MS"/>
                <a:cs typeface="Comic Sans MS"/>
                <a:sym typeface="Comic Sans MS"/>
              </a:rPr>
              <a:t>Busto en Santiago de Compostela, por José Molares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311700" y="300375"/>
            <a:ext cx="8520600" cy="100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Foi membro numerario da Real Academia Galega e o primeiro catedrático de Lingüística e Literatura Galega da Universidade de Santiago.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just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03" name="Google Shape;10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2973" y="1239500"/>
            <a:ext cx="4784754" cy="305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9"/>
          <p:cNvSpPr txBox="1"/>
          <p:nvPr/>
        </p:nvSpPr>
        <p:spPr>
          <a:xfrm>
            <a:off x="697150" y="4415350"/>
            <a:ext cx="7436400" cy="4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Comic Sans MS"/>
                <a:ea typeface="Comic Sans MS"/>
                <a:cs typeface="Comic Sans MS"/>
                <a:sym typeface="Comic Sans MS"/>
              </a:rPr>
              <a:t>Ricardo Carballo Calero intervén nun acto organizado polo Facho no ano 1966.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805600" y="197125"/>
            <a:ext cx="7437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300">
                <a:latin typeface="Comic Sans MS"/>
                <a:ea typeface="Comic Sans MS"/>
                <a:cs typeface="Comic Sans MS"/>
                <a:sym typeface="Comic Sans MS"/>
              </a:rPr>
              <a:t>Obras</a:t>
            </a:r>
            <a:endParaRPr b="1" sz="33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0" name="Google Shape;110;p20"/>
          <p:cNvSpPr txBox="1"/>
          <p:nvPr>
            <p:ph idx="1" type="body"/>
          </p:nvPr>
        </p:nvSpPr>
        <p:spPr>
          <a:xfrm>
            <a:off x="311700" y="1967525"/>
            <a:ext cx="8520600" cy="238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657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es">
                <a:solidFill>
                  <a:srgbClr val="000000"/>
                </a:solidFill>
              </a:rPr>
              <a:t>Poesía</a:t>
            </a:r>
            <a:endParaRPr b="1">
              <a:solidFill>
                <a:srgbClr val="000000"/>
              </a:solidFill>
            </a:endParaRPr>
          </a:p>
          <a:p>
            <a:pPr indent="-342900" lvl="0" marL="3657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es">
                <a:solidFill>
                  <a:srgbClr val="000000"/>
                </a:solidFill>
              </a:rPr>
              <a:t>Teatro</a:t>
            </a:r>
            <a:endParaRPr b="1">
              <a:solidFill>
                <a:srgbClr val="000000"/>
              </a:solidFill>
            </a:endParaRPr>
          </a:p>
          <a:p>
            <a:pPr indent="-342900" lvl="0" marL="3657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es">
                <a:solidFill>
                  <a:srgbClr val="000000"/>
                </a:solidFill>
              </a:rPr>
              <a:t>Narrativa</a:t>
            </a:r>
            <a:endParaRPr b="1">
              <a:solidFill>
                <a:srgbClr val="000000"/>
              </a:solidFill>
            </a:endParaRPr>
          </a:p>
          <a:p>
            <a:pPr indent="-342900" lvl="0" marL="3657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es">
                <a:solidFill>
                  <a:srgbClr val="000000"/>
                </a:solidFill>
              </a:rPr>
              <a:t>Ensaio</a:t>
            </a:r>
            <a:endParaRPr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311725" y="123951"/>
            <a:ext cx="3706500" cy="83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0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Poesía</a:t>
            </a:r>
            <a:endParaRPr b="1" sz="4000">
              <a:solidFill>
                <a:schemeClr val="dk1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4449900" y="61975"/>
            <a:ext cx="4694100" cy="4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-  </a:t>
            </a:r>
            <a:r>
              <a:rPr i="1"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Trinitarias</a:t>
            </a:r>
            <a:r>
              <a:rPr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1928 (en español)</a:t>
            </a:r>
            <a:endParaRPr sz="15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- Vieiros</a:t>
            </a:r>
            <a:r>
              <a:rPr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1931</a:t>
            </a:r>
            <a:endParaRPr sz="15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- La soledad confusa</a:t>
            </a:r>
            <a:r>
              <a:rPr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1932 (en español)</a:t>
            </a:r>
            <a:endParaRPr sz="15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- O silencio axionllado</a:t>
            </a:r>
            <a:r>
              <a:rPr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1934</a:t>
            </a:r>
            <a:endParaRPr sz="15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- Anxo da terra</a:t>
            </a:r>
            <a:r>
              <a:rPr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1950</a:t>
            </a:r>
            <a:endParaRPr sz="15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- Poemas pendurados Dun cabelo</a:t>
            </a:r>
            <a:r>
              <a:rPr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1952</a:t>
            </a:r>
            <a:endParaRPr sz="15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- Calteiro de Fingoi</a:t>
            </a:r>
            <a:r>
              <a:rPr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1961</a:t>
            </a:r>
            <a:endParaRPr sz="15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- Pretérito Imperfeito</a:t>
            </a:r>
            <a:r>
              <a:rPr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1980</a:t>
            </a:r>
            <a:endParaRPr sz="15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- Condicional Futuro</a:t>
            </a:r>
            <a:r>
              <a:rPr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1982</a:t>
            </a:r>
            <a:endParaRPr sz="15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- Cantigas de amigo e outros poemas</a:t>
            </a:r>
            <a:r>
              <a:rPr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1986</a:t>
            </a:r>
            <a:endParaRPr sz="15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- Reticencias</a:t>
            </a:r>
            <a:r>
              <a:rPr lang="es" sz="15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1990</a:t>
            </a:r>
            <a:endParaRPr sz="15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  <p:pic>
        <p:nvPicPr>
          <p:cNvPr id="117" name="Google Shape;11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9150" y="1177475"/>
            <a:ext cx="2666475" cy="385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22"/>
          <p:cNvPicPr preferRelativeResize="0"/>
          <p:nvPr/>
        </p:nvPicPr>
        <p:blipFill rotWithShape="1">
          <a:blip r:embed="rId3">
            <a:alphaModFix/>
          </a:blip>
          <a:srcRect b="4881" l="0" r="0" t="4890"/>
          <a:stretch/>
        </p:blipFill>
        <p:spPr>
          <a:xfrm>
            <a:off x="5668450" y="955450"/>
            <a:ext cx="2384200" cy="3232600"/>
          </a:xfrm>
          <a:prstGeom prst="rect">
            <a:avLst/>
          </a:prstGeom>
          <a:noFill/>
          <a:ln cap="flat" cmpd="dbl" w="76200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</p:pic>
      <p:sp>
        <p:nvSpPr>
          <p:cNvPr id="123" name="Google Shape;123;p22"/>
          <p:cNvSpPr txBox="1"/>
          <p:nvPr>
            <p:ph type="title"/>
          </p:nvPr>
        </p:nvSpPr>
        <p:spPr>
          <a:xfrm>
            <a:off x="291950" y="743650"/>
            <a:ext cx="3978000" cy="69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000000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Teatro</a:t>
            </a:r>
            <a:endParaRPr sz="4000">
              <a:solidFill>
                <a:srgbClr val="000000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sp>
        <p:nvSpPr>
          <p:cNvPr id="124" name="Google Shape;124;p22"/>
          <p:cNvSpPr txBox="1"/>
          <p:nvPr>
            <p:ph idx="1" type="body"/>
          </p:nvPr>
        </p:nvSpPr>
        <p:spPr>
          <a:xfrm>
            <a:off x="291950" y="1854951"/>
            <a:ext cx="3978000" cy="257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mic Sans MS"/>
              <a:buChar char="-"/>
            </a:pPr>
            <a:r>
              <a:rPr i="1" lang="es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Pezas Catro (catro xogos nun, incluíndo: Unha sombra de Orfeo , Farsa dás Zocas , un arbre , Auto facer prisioneiro ), 1971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mic Sans MS"/>
              <a:buChar char="-"/>
            </a:pPr>
            <a:r>
              <a:rPr i="1" lang="es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Teatro Completo</a:t>
            </a:r>
            <a:r>
              <a:rPr lang="es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1982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3"/>
          <p:cNvPicPr preferRelativeResize="0"/>
          <p:nvPr/>
        </p:nvPicPr>
        <p:blipFill rotWithShape="1">
          <a:blip r:embed="rId3">
            <a:alphaModFix/>
          </a:blip>
          <a:srcRect b="4470" l="0" r="0" t="4479"/>
          <a:stretch/>
        </p:blipFill>
        <p:spPr>
          <a:xfrm>
            <a:off x="5329400" y="588725"/>
            <a:ext cx="3036525" cy="3935075"/>
          </a:xfrm>
          <a:prstGeom prst="rect">
            <a:avLst/>
          </a:prstGeom>
          <a:noFill/>
          <a:ln cap="flat" cmpd="dbl" w="76200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</p:pic>
      <p:sp>
        <p:nvSpPr>
          <p:cNvPr id="130" name="Google Shape;130;p23"/>
          <p:cNvSpPr txBox="1"/>
          <p:nvPr>
            <p:ph type="title"/>
          </p:nvPr>
        </p:nvSpPr>
        <p:spPr>
          <a:xfrm>
            <a:off x="291950" y="852075"/>
            <a:ext cx="3978000" cy="60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000000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Narrativa</a:t>
            </a:r>
            <a:endParaRPr sz="4000">
              <a:solidFill>
                <a:srgbClr val="000000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sp>
        <p:nvSpPr>
          <p:cNvPr id="131" name="Google Shape;131;p23"/>
          <p:cNvSpPr txBox="1"/>
          <p:nvPr>
            <p:ph idx="1" type="body"/>
          </p:nvPr>
        </p:nvSpPr>
        <p:spPr>
          <a:xfrm>
            <a:off x="291950" y="1854951"/>
            <a:ext cx="3978000" cy="257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mic Sans MS"/>
              <a:buChar char="-"/>
            </a:pPr>
            <a:r>
              <a:rPr i="1" lang="es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Xente da Barreira</a:t>
            </a:r>
            <a:r>
              <a:rPr lang="es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1950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mic Sans MS"/>
              <a:buChar char="-"/>
            </a:pPr>
            <a:r>
              <a:rPr i="1" lang="es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Escorpión</a:t>
            </a:r>
            <a:r>
              <a:rPr lang="es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1987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/>
          <p:nvPr>
            <p:ph type="title"/>
          </p:nvPr>
        </p:nvSpPr>
        <p:spPr>
          <a:xfrm>
            <a:off x="977900" y="7745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000">
                <a:latin typeface="Dancing Script"/>
                <a:ea typeface="Dancing Script"/>
                <a:cs typeface="Dancing Script"/>
                <a:sym typeface="Dancing Script"/>
              </a:rPr>
              <a:t>Ensaio</a:t>
            </a:r>
            <a:endParaRPr b="1" sz="4000"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sp>
        <p:nvSpPr>
          <p:cNvPr id="137" name="Google Shape;137;p24"/>
          <p:cNvSpPr txBox="1"/>
          <p:nvPr>
            <p:ph idx="1" type="body"/>
          </p:nvPr>
        </p:nvSpPr>
        <p:spPr>
          <a:xfrm>
            <a:off x="311700" y="982050"/>
            <a:ext cx="50022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i="1"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Galegos sete poemas</a:t>
            </a:r>
            <a:r>
              <a:rPr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1955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i="1"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Historia da Literatura Galega Contemporánea</a:t>
            </a:r>
            <a:r>
              <a:rPr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1963 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i="1"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Brevario antológico de la literatura gallega contemporánea</a:t>
            </a:r>
            <a:r>
              <a:rPr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1966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i="1"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Edición de "Cantares Gallegos" de Rosalía de Castro</a:t>
            </a:r>
            <a:r>
              <a:rPr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1969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i="1"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Libros e galegos Autores: dos trovadores a Valle Inclán</a:t>
            </a:r>
            <a:r>
              <a:rPr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1970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i="1"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Sobre Lingua e Literatura galega</a:t>
            </a:r>
            <a:r>
              <a:rPr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1971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i="1"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Estudos rosalianos</a:t>
            </a:r>
            <a:r>
              <a:rPr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1977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i="1"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Letras Galegas</a:t>
            </a:r>
            <a:r>
              <a:rPr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1984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i="1"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Escritos sobre Castelao</a:t>
            </a:r>
            <a:r>
              <a:rPr lang="e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1989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8" name="Google Shape;13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48300" y="548550"/>
            <a:ext cx="2634525" cy="404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